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4" r:id="rId2"/>
    <p:sldId id="277" r:id="rId3"/>
    <p:sldId id="278" r:id="rId4"/>
  </p:sldIdLst>
  <p:sldSz cx="6858000" cy="9906000" type="A4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36" userDrawn="1">
          <p15:clr>
            <a:srgbClr val="A4A3A4"/>
          </p15:clr>
        </p15:guide>
        <p15:guide id="3" pos="799" userDrawn="1">
          <p15:clr>
            <a:srgbClr val="A4A3A4"/>
          </p15:clr>
        </p15:guide>
        <p15:guide id="4" pos="2115" userDrawn="1">
          <p15:clr>
            <a:srgbClr val="A4A3A4"/>
          </p15:clr>
        </p15:guide>
        <p15:guide id="5" pos="25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F2C231"/>
    <a:srgbClr val="333333"/>
    <a:srgbClr val="DDDDDD"/>
    <a:srgbClr val="404040"/>
    <a:srgbClr val="49474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1399" autoAdjust="0"/>
  </p:normalViewPr>
  <p:slideViewPr>
    <p:cSldViewPr snapToGrid="0">
      <p:cViewPr>
        <p:scale>
          <a:sx n="80" d="100"/>
          <a:sy n="80" d="100"/>
        </p:scale>
        <p:origin x="1624" y="-1184"/>
      </p:cViewPr>
      <p:guideLst>
        <p:guide orient="horz" pos="3120"/>
        <p:guide pos="436"/>
        <p:guide pos="799"/>
        <p:guide pos="2115"/>
        <p:guide pos="25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A9DCBA05-A053-44E1-874F-BED133DAF9BA}" type="datetimeFigureOut">
              <a:rPr lang="en-MY" smtClean="0"/>
              <a:t>4/9/2024</a:t>
            </a:fld>
            <a:endParaRPr lang="en-MY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616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en-MY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292" y="4776430"/>
            <a:ext cx="5434330" cy="3907989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MY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7746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15E51479-AFE8-40BF-876A-1B882D15A1E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008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E717-A2EA-4083-AFD8-F0590FB80EDF}" type="datetimeFigureOut">
              <a:rPr lang="en-MY" smtClean="0"/>
              <a:t>4/9/2024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3A33-0537-4DE4-85DF-5376EC7AD0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933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圓角 5">
            <a:extLst>
              <a:ext uri="{FF2B5EF4-FFF2-40B4-BE49-F238E27FC236}">
                <a16:creationId xmlns:a16="http://schemas.microsoft.com/office/drawing/2014/main" id="{B377BEC1-490A-42C0-8B3F-CA2B5E69ED79}"/>
              </a:ext>
            </a:extLst>
          </p:cNvPr>
          <p:cNvSpPr/>
          <p:nvPr userDrawn="1"/>
        </p:nvSpPr>
        <p:spPr>
          <a:xfrm>
            <a:off x="352475" y="1184745"/>
            <a:ext cx="6153050" cy="8340128"/>
          </a:xfrm>
          <a:prstGeom prst="roundRect">
            <a:avLst>
              <a:gd name="adj" fmla="val 3102"/>
            </a:avLst>
          </a:prstGeom>
          <a:solidFill>
            <a:schemeClr val="bg1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400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C6474EB6-B2AC-458D-94D7-647D7D1B0568}"/>
              </a:ext>
            </a:extLst>
          </p:cNvPr>
          <p:cNvGrpSpPr/>
          <p:nvPr userDrawn="1"/>
        </p:nvGrpSpPr>
        <p:grpSpPr>
          <a:xfrm>
            <a:off x="286100" y="350862"/>
            <a:ext cx="360267" cy="302286"/>
            <a:chOff x="247382" y="165286"/>
            <a:chExt cx="582438" cy="542811"/>
          </a:xfrm>
        </p:grpSpPr>
        <p:sp>
          <p:nvSpPr>
            <p:cNvPr id="7" name="矩形: 圆角 35">
              <a:extLst>
                <a:ext uri="{FF2B5EF4-FFF2-40B4-BE49-F238E27FC236}">
                  <a16:creationId xmlns:a16="http://schemas.microsoft.com/office/drawing/2014/main" id="{E6E00049-91A6-451E-802E-EC8AA0DE125F}"/>
                </a:ext>
              </a:extLst>
            </p:cNvPr>
            <p:cNvSpPr/>
            <p:nvPr userDrawn="1"/>
          </p:nvSpPr>
          <p:spPr>
            <a:xfrm rot="10800000" flipV="1">
              <a:off x="247382" y="165286"/>
              <a:ext cx="582438" cy="542811"/>
            </a:xfrm>
            <a:prstGeom prst="roundRect">
              <a:avLst>
                <a:gd name="adj" fmla="val 13618"/>
              </a:avLst>
            </a:prstGeom>
            <a:solidFill>
              <a:srgbClr val="FFDF6B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32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8" name="椭圆 34">
              <a:extLst>
                <a:ext uri="{FF2B5EF4-FFF2-40B4-BE49-F238E27FC236}">
                  <a16:creationId xmlns:a16="http://schemas.microsoft.com/office/drawing/2014/main" id="{88A18ED8-D61F-4077-9356-22EBD0D41489}"/>
                </a:ext>
              </a:extLst>
            </p:cNvPr>
            <p:cNvSpPr/>
            <p:nvPr userDrawn="1"/>
          </p:nvSpPr>
          <p:spPr>
            <a:xfrm>
              <a:off x="324671" y="390991"/>
              <a:ext cx="222996" cy="248543"/>
            </a:xfrm>
            <a:prstGeom prst="ellipse">
              <a:avLst/>
            </a:prstGeom>
            <a:solidFill>
              <a:srgbClr val="F8931D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32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9" name="文字版面配置區 59">
            <a:extLst>
              <a:ext uri="{FF2B5EF4-FFF2-40B4-BE49-F238E27FC236}">
                <a16:creationId xmlns:a16="http://schemas.microsoft.com/office/drawing/2014/main" id="{CB532025-D38E-4CB1-B151-EF6E67D6233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5318" y="448837"/>
            <a:ext cx="3064714" cy="408623"/>
          </a:xfrm>
          <a:prstGeom prst="roundRect">
            <a:avLst/>
          </a:prstGeom>
          <a:solidFill>
            <a:schemeClr val="bg1"/>
          </a:solidFill>
          <a:ln w="19050">
            <a:solidFill>
              <a:sysClr val="windowText" lastClr="000000">
                <a:lumMod val="75000"/>
                <a:lumOff val="25000"/>
              </a:sysClr>
            </a:solidFill>
          </a:ln>
        </p:spPr>
        <p:txBody>
          <a:bodyPr wrap="square">
            <a:spAutoFit/>
          </a:bodyPr>
          <a:lstStyle>
            <a:lvl1pPr marL="0" indent="0" algn="l">
              <a:buNone/>
              <a:defRPr kumimoji="0" lang="en-MY" sz="1800" b="1" i="0" u="none" strike="noStrike" kern="1200" cap="none" spc="300" normalizeH="0" baseline="0" dirty="0">
                <a:ln>
                  <a:noFill/>
                </a:ln>
                <a:gradFill>
                  <a:gsLst>
                    <a:gs pos="0">
                      <a:srgbClr val="FFCA08">
                        <a:lumMod val="30000"/>
                      </a:srgbClr>
                    </a:gs>
                    <a:gs pos="100000">
                      <a:srgbClr val="FFCA08">
                        <a:lumMod val="30000"/>
                      </a:srgbClr>
                    </a:gs>
                  </a:gsLst>
                  <a:lin ang="5400000" scaled="1"/>
                </a:gradFill>
                <a:effectLst/>
                <a:uLnTx/>
                <a:uFillTx/>
                <a:latin typeface="Arial"/>
                <a:ea typeface="微软雅黑"/>
                <a:cs typeface="+mn-cs"/>
              </a:defRPr>
            </a:lvl1pPr>
          </a:lstStyle>
          <a:p>
            <a:pPr marL="171450" marR="0" lvl="0" indent="-171450" defTabSz="914377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zh-CN" altLang="en-US"/>
              <a:t>輸入本頁題目</a:t>
            </a:r>
            <a:endParaRPr lang="en-MY"/>
          </a:p>
        </p:txBody>
      </p:sp>
      <p:sp>
        <p:nvSpPr>
          <p:cNvPr id="10" name="文字版面配置區 59">
            <a:extLst>
              <a:ext uri="{FF2B5EF4-FFF2-40B4-BE49-F238E27FC236}">
                <a16:creationId xmlns:a16="http://schemas.microsoft.com/office/drawing/2014/main" id="{E58B5184-67B8-4455-AE20-89E236D77C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58733" y="493581"/>
            <a:ext cx="2313167" cy="276999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 algn="r">
              <a:buNone/>
              <a:defRPr kumimoji="0" lang="en-MY" sz="1200" b="1" i="0" u="none" strike="noStrike" cap="none" spc="30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</a:defRPr>
            </a:lvl1pPr>
          </a:lstStyle>
          <a:p>
            <a:pPr marL="171450" marR="0" lvl="0" indent="-171450" defTabSz="914377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zh-CN" altLang="en-US"/>
              <a:t>輸入標題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681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E717-A2EA-4083-AFD8-F0590FB80EDF}" type="datetimeFigureOut">
              <a:rPr lang="en-MY" smtClean="0"/>
              <a:t>4/9/2024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93A33-0537-4DE4-85DF-5376EC7AD0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047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7DCFE613-71A0-4242-B001-6D0121BF345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5317" y="448837"/>
            <a:ext cx="3921179" cy="377976"/>
          </a:xfrm>
          <a:solidFill>
            <a:schemeClr val="bg1"/>
          </a:solidFill>
          <a:ln w="19050">
            <a:solidFill>
              <a:sysClr val="windowText" lastClr="000000">
                <a:lumMod val="75000"/>
                <a:lumOff val="25000"/>
              </a:sysClr>
            </a:solidFill>
          </a:ln>
        </p:spPr>
        <p:txBody>
          <a:bodyPr vert="horz" wrap="square" lIns="91440" tIns="45720" rIns="91440" bIns="45720" rtlCol="0">
            <a:spAutoFit/>
          </a:bodyPr>
          <a:lstStyle/>
          <a:p>
            <a:pPr algn="ctr"/>
            <a:r>
              <a:rPr lang="zh-TW" altLang="en-US" dirty="0"/>
              <a:t>如何取得教育學程修習資格？ </a:t>
            </a:r>
            <a:endParaRPr lang="en-MY" dirty="0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A8E4657-4575-4EF1-ABB9-4BDC646009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58733" y="492042"/>
            <a:ext cx="2313167" cy="258532"/>
          </a:xfrm>
        </p:spPr>
        <p:txBody>
          <a:bodyPr/>
          <a:lstStyle/>
          <a:p>
            <a:r>
              <a:rPr lang="zh-CN" altLang="en-US" dirty="0"/>
              <a:t>修習教育學程</a:t>
            </a:r>
            <a:endParaRPr lang="en-MY" dirty="0"/>
          </a:p>
        </p:txBody>
      </p:sp>
      <p:sp>
        <p:nvSpPr>
          <p:cNvPr id="4" name="文字方塊 1">
            <a:extLst>
              <a:ext uri="{FF2B5EF4-FFF2-40B4-BE49-F238E27FC236}">
                <a16:creationId xmlns:a16="http://schemas.microsoft.com/office/drawing/2014/main" id="{73FA718C-14D3-4306-AA82-293E84E802B8}"/>
              </a:ext>
            </a:extLst>
          </p:cNvPr>
          <p:cNvSpPr txBox="1"/>
          <p:nvPr/>
        </p:nvSpPr>
        <p:spPr>
          <a:xfrm>
            <a:off x="673398" y="1377226"/>
            <a:ext cx="5511204" cy="2906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2400" spc="300">
                <a:solidFill>
                  <a:srgbClr val="40404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zh-TW" altLang="en-US" sz="1100" spc="220" dirty="0"/>
              <a:t>僑生、港澳生或外籍生</a:t>
            </a:r>
            <a:r>
              <a:rPr lang="zh-TW" altLang="en-US" sz="1100" b="1" spc="220" dirty="0"/>
              <a:t>修教程的方法有兩種</a:t>
            </a:r>
            <a:endParaRPr lang="en-MY" altLang="zh-TW" sz="1100" spc="220" dirty="0"/>
          </a:p>
        </p:txBody>
      </p:sp>
      <p:grpSp>
        <p:nvGrpSpPr>
          <p:cNvPr id="9" name="群組 7">
            <a:extLst>
              <a:ext uri="{FF2B5EF4-FFF2-40B4-BE49-F238E27FC236}">
                <a16:creationId xmlns:a16="http://schemas.microsoft.com/office/drawing/2014/main" id="{A8F96304-6490-4574-98C9-9219C6192BF8}"/>
              </a:ext>
            </a:extLst>
          </p:cNvPr>
          <p:cNvGrpSpPr/>
          <p:nvPr/>
        </p:nvGrpSpPr>
        <p:grpSpPr>
          <a:xfrm>
            <a:off x="637177" y="2379802"/>
            <a:ext cx="3262432" cy="435036"/>
            <a:chOff x="2772763" y="1444380"/>
            <a:chExt cx="3262432" cy="435036"/>
          </a:xfrm>
        </p:grpSpPr>
        <p:sp>
          <p:nvSpPr>
            <p:cNvPr id="10" name="文字方塊 8">
              <a:extLst>
                <a:ext uri="{FF2B5EF4-FFF2-40B4-BE49-F238E27FC236}">
                  <a16:creationId xmlns:a16="http://schemas.microsoft.com/office/drawing/2014/main" id="{76D21241-500E-47B3-B148-82826F941112}"/>
                </a:ext>
              </a:extLst>
            </p:cNvPr>
            <p:cNvSpPr txBox="1"/>
            <p:nvPr/>
          </p:nvSpPr>
          <p:spPr>
            <a:xfrm>
              <a:off x="2772763" y="1444380"/>
              <a:ext cx="32624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b="1" spc="400" dirty="0">
                  <a:solidFill>
                    <a:srgbClr val="40404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師資生及登記修習主要差別</a:t>
              </a:r>
              <a:endParaRPr lang="zh-CN" altLang="en-US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cxnSp>
          <p:nvCxnSpPr>
            <p:cNvPr id="11" name="直線接點 9">
              <a:extLst>
                <a:ext uri="{FF2B5EF4-FFF2-40B4-BE49-F238E27FC236}">
                  <a16:creationId xmlns:a16="http://schemas.microsoft.com/office/drawing/2014/main" id="{8318F93F-95C4-4055-AEE6-0547AE0A8796}"/>
                </a:ext>
              </a:extLst>
            </p:cNvPr>
            <p:cNvCxnSpPr>
              <a:cxnSpLocks/>
            </p:cNvCxnSpPr>
            <p:nvPr/>
          </p:nvCxnSpPr>
          <p:spPr>
            <a:xfrm>
              <a:off x="2833673" y="1879416"/>
              <a:ext cx="3052646" cy="0"/>
            </a:xfrm>
            <a:prstGeom prst="line">
              <a:avLst/>
            </a:prstGeom>
            <a:ln w="38100" cap="rnd">
              <a:solidFill>
                <a:srgbClr val="F2C2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表格 31">
            <a:extLst>
              <a:ext uri="{FF2B5EF4-FFF2-40B4-BE49-F238E27FC236}">
                <a16:creationId xmlns:a16="http://schemas.microsoft.com/office/drawing/2014/main" id="{2D1DF67C-4E69-4F78-80E7-B35C2CE80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381867"/>
              </p:ext>
            </p:extLst>
          </p:nvPr>
        </p:nvGraphicFramePr>
        <p:xfrm>
          <a:off x="358987" y="2911320"/>
          <a:ext cx="6150186" cy="6625614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43560">
                  <a:extLst>
                    <a:ext uri="{9D8B030D-6E8A-4147-A177-3AD203B41FA5}">
                      <a16:colId xmlns:a16="http://schemas.microsoft.com/office/drawing/2014/main" val="2172113288"/>
                    </a:ext>
                  </a:extLst>
                </a:gridCol>
                <a:gridCol w="2901603">
                  <a:extLst>
                    <a:ext uri="{9D8B030D-6E8A-4147-A177-3AD203B41FA5}">
                      <a16:colId xmlns:a16="http://schemas.microsoft.com/office/drawing/2014/main" val="3811893909"/>
                    </a:ext>
                  </a:extLst>
                </a:gridCol>
                <a:gridCol w="381922">
                  <a:extLst>
                    <a:ext uri="{9D8B030D-6E8A-4147-A177-3AD203B41FA5}">
                      <a16:colId xmlns:a16="http://schemas.microsoft.com/office/drawing/2014/main" val="1095716486"/>
                    </a:ext>
                  </a:extLst>
                </a:gridCol>
                <a:gridCol w="2423101">
                  <a:extLst>
                    <a:ext uri="{9D8B030D-6E8A-4147-A177-3AD203B41FA5}">
                      <a16:colId xmlns:a16="http://schemas.microsoft.com/office/drawing/2014/main" val="26363101"/>
                    </a:ext>
                  </a:extLst>
                </a:gridCol>
              </a:tblGrid>
              <a:tr h="43236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方法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「師資生」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非師資生</a:t>
                      </a:r>
                      <a:br>
                        <a:rPr lang="en-MY" altLang="zh-TW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</a:b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「登記」修習教育專業課程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143208"/>
                  </a:ext>
                </a:extLst>
              </a:tr>
              <a:tr h="76272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資格取得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要通過學校的考試甄選或通過教育部審核才能具有師資生資格。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每學期開學第一週向師培中心提出申請，通過審核即可修課。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173918"/>
                  </a:ext>
                </a:extLst>
              </a:tr>
              <a:tr h="76272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修課規範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en-US" altLang="zh-TW" sz="1000" b="0" kern="1200" spc="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1.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師資生修課規範詳本校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「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教育學程修習辦法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」</a:t>
                      </a:r>
                      <a:endParaRPr lang="en-US" altLang="zh-TW" sz="1000" b="0" kern="1200" spc="200" baseline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en-US" altLang="zh-TW" sz="1000" b="0" kern="1200" spc="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2.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僑生、港澳生暨外國學生登記修習教育專業課程規定詳本校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「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僑生、港澳生暨外國學生登記修習教育專業課程規定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」</a:t>
                      </a:r>
                      <a:r>
                        <a:rPr lang="zh-TW" altLang="en-US" sz="1000" b="0" kern="1200" spc="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 </a:t>
                      </a:r>
                      <a:endParaRPr lang="en-MY" sz="1000" b="0" kern="1200" spc="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zh-TW" sz="1200" kern="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PMingLiU" panose="02020500000000000000" pitchFamily="18" charset="-120"/>
                        </a:rPr>
                        <a:t>修課規範</a:t>
                      </a:r>
                      <a:endParaRPr lang="en-MY" sz="12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kern="1200" spc="200" baseline="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634416"/>
                  </a:ext>
                </a:extLst>
              </a:tr>
              <a:tr h="213502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選課方式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  <a:spcAft>
                          <a:spcPts val="1200"/>
                        </a:spcAft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可以在第一階段網路預選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教育專業課程學分。</a:t>
                      </a:r>
                      <a:endParaRPr lang="en-MY" altLang="zh-TW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  <a:spcAft>
                          <a:spcPts val="1200"/>
                        </a:spcAft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注意：若取得資格前有預修教育專業課程學分，取得資格當學期開學第一週要自行向師培中心申請抵免，最多可申請抵免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學分。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  <a:spcAft>
                          <a:spcPts val="1200"/>
                        </a:spcAft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不能在第一階段網路預選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</a:t>
                      </a:r>
                      <a:r>
                        <a:rPr lang="zh-TW" altLang="en-US" sz="1000" kern="1200" spc="22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專業課程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學分，只能在第二階段「網路加退選」時加選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</a:t>
                      </a:r>
                      <a:r>
                        <a:rPr lang="zh-TW" altLang="en-US" sz="1000" kern="1200" spc="22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專業課程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學分</a:t>
                      </a:r>
                      <a:r>
                        <a:rPr lang="zh-CN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。</a:t>
                      </a:r>
                      <a:endParaRPr lang="en-MY" altLang="zh-CN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備註：</a:t>
                      </a:r>
                      <a:endParaRPr lang="en-MY" altLang="zh-TW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228600" indent="-228600" algn="l" defTabSz="457200" rtl="0" eaLnBrk="1" latinLnBrk="0" hangingPunct="1">
                        <a:lnSpc>
                          <a:spcPct val="13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開學前一週開放網路加退選，若課程未達修課人數上限，則隨選即上；</a:t>
                      </a:r>
                      <a:endParaRPr lang="en-MY" altLang="zh-TW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228600" indent="-228600" algn="l" defTabSz="457200" rtl="0" eaLnBrk="1" latinLnBrk="0" hangingPunct="1">
                        <a:lnSpc>
                          <a:spcPct val="13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zh-TW" altLang="en-US" sz="1000" kern="1200" spc="22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開學第</a:t>
                      </a:r>
                      <a:r>
                        <a:rPr lang="en-US" altLang="zh-TW" sz="1000" kern="1200" spc="22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TW" altLang="en-US" sz="1000" kern="1200" spc="22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～</a:t>
                      </a:r>
                      <a:r>
                        <a:rPr lang="en-US" altLang="zh-TW" sz="1000" kern="1200" spc="22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TW" altLang="en-US" sz="1000" kern="1200" spc="22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週之教育學程課程，採「線上加簽」方式申請加選。</a:t>
                      </a:r>
                    </a:p>
                    <a:p>
                      <a:pPr marL="228600" indent="-228600" algn="l" defTabSz="457200" rtl="0" eaLnBrk="1" latinLnBrk="0" hangingPunct="1">
                        <a:lnSpc>
                          <a:spcPct val="130000"/>
                        </a:lnSpc>
                        <a:spcAft>
                          <a:spcPts val="600"/>
                        </a:spcAft>
                        <a:buAutoNum type="arabicPeriod"/>
                      </a:pP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不能在第一階段網路預選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教育專業課程學分，只能在第二階段「網路加退選」時加選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教育專業課程學分</a:t>
                      </a:r>
                      <a:r>
                        <a:rPr lang="zh-CN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。</a:t>
                      </a:r>
                      <a:endParaRPr lang="en-MY" altLang="zh-CN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備註：</a:t>
                      </a:r>
                      <a:endParaRPr lang="en-MY" altLang="zh-TW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228600" indent="-228600" algn="l" defTabSz="4572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開學前一週開放網路加退選，若課程未達修課人數上限，則隨選即上；</a:t>
                      </a:r>
                      <a:endParaRPr lang="en-MY" altLang="zh-TW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228600" indent="-228600" algn="l" defTabSz="4572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開學第</a:t>
                      </a:r>
                      <a:r>
                        <a:rPr lang="en-US" altLang="zh-TW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～</a:t>
                      </a:r>
                      <a:r>
                        <a:rPr lang="en-US" altLang="zh-TW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週之教育學程課程，採「線上加簽」方式申請加選。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890309"/>
                  </a:ext>
                </a:extLst>
              </a:tr>
              <a:tr h="251238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修課證明與</a:t>
                      </a:r>
                      <a:br>
                        <a:rPr lang="en-MY" altLang="zh-TW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</a:b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用途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畢業前修畢師資職前教育課程可以申請「修畢師資職前教育證明書」</a:t>
                      </a:r>
                      <a:r>
                        <a:rPr lang="zh-CN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。</a:t>
                      </a:r>
                      <a:endParaRPr lang="en-MY" altLang="zh-TW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取得修畢師資職前教育證明者，得依證明書或證明所載之類科別，報名參加「教師資格考試」。通過教師資格考試者可以參加「半年教育實習」。</a:t>
                      </a:r>
                      <a:endParaRPr lang="en-MY" altLang="zh-TW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備註：具中華民國國籍者得報考教師甄試通過後成為正式或代理代課老師；未具中華民國國籍之僑生、港澳生或外籍生不具報考資格。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畢業前可向師培中心申請開立「教育專業課程證明書」（修畢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教育學分者）或「教育專業課程修課證明」（修畢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教育學分達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分之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者），供返回僑居地或原籍地申請教職之證明。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畢業前可向師培中心申請開立「教育專業課程證明書」（修畢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教育學分者）或「教育專業課程修課證明」（修畢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26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教育學分達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分之</a:t>
                      </a:r>
                      <a:r>
                        <a:rPr 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TW" altLang="en-US" sz="1000" b="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者），供返回僑居地或原籍地申請教職之證明。</a:t>
                      </a:r>
                      <a:endParaRPr lang="en-MY" sz="1000" b="0" kern="1200" spc="22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94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475553"/>
                  </a:ext>
                </a:extLst>
              </a:tr>
            </a:tbl>
          </a:graphicData>
        </a:graphic>
      </p:graphicFrame>
      <p:sp>
        <p:nvSpPr>
          <p:cNvPr id="14" name="文字方塊 1">
            <a:extLst>
              <a:ext uri="{FF2B5EF4-FFF2-40B4-BE49-F238E27FC236}">
                <a16:creationId xmlns:a16="http://schemas.microsoft.com/office/drawing/2014/main" id="{2E877157-62E2-43D9-AC9D-8070A7A02205}"/>
              </a:ext>
            </a:extLst>
          </p:cNvPr>
          <p:cNvSpPr txBox="1"/>
          <p:nvPr/>
        </p:nvSpPr>
        <p:spPr>
          <a:xfrm>
            <a:off x="673398" y="1683584"/>
            <a:ext cx="2593042" cy="5107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2400" spc="300">
                <a:solidFill>
                  <a:srgbClr val="40404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zh-TW" altLang="en-US" sz="1100" b="1" spc="220" dirty="0"/>
              <a:t>方法一</a:t>
            </a:r>
            <a:br>
              <a:rPr lang="en-MY" altLang="zh-TW" sz="1100" b="1" spc="220" dirty="0"/>
            </a:br>
            <a:r>
              <a:rPr lang="zh-TW" altLang="en-US" sz="1100" spc="220" dirty="0"/>
              <a:t>成為一名正式的「師資生」</a:t>
            </a:r>
          </a:p>
        </p:txBody>
      </p:sp>
      <p:sp>
        <p:nvSpPr>
          <p:cNvPr id="19" name="文字方塊 1">
            <a:extLst>
              <a:ext uri="{FF2B5EF4-FFF2-40B4-BE49-F238E27FC236}">
                <a16:creationId xmlns:a16="http://schemas.microsoft.com/office/drawing/2014/main" id="{DBD572BD-388A-4066-B78D-153DC3EAD1E8}"/>
              </a:ext>
            </a:extLst>
          </p:cNvPr>
          <p:cNvSpPr txBox="1"/>
          <p:nvPr/>
        </p:nvSpPr>
        <p:spPr>
          <a:xfrm>
            <a:off x="3266440" y="1683584"/>
            <a:ext cx="2593042" cy="5107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2400" spc="300">
                <a:solidFill>
                  <a:srgbClr val="40404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zh-TW" altLang="en-US" sz="1100" b="1" spc="220" dirty="0"/>
              <a:t>方法二</a:t>
            </a:r>
            <a:br>
              <a:rPr lang="en-MY" altLang="zh-TW" sz="1100" spc="220" dirty="0"/>
            </a:br>
            <a:r>
              <a:rPr lang="zh-TW" altLang="en-US" sz="1100" spc="220" dirty="0"/>
              <a:t>僅申請「登記」修習資格</a:t>
            </a:r>
          </a:p>
        </p:txBody>
      </p:sp>
    </p:spTree>
    <p:extLst>
      <p:ext uri="{BB962C8B-B14F-4D97-AF65-F5344CB8AC3E}">
        <p14:creationId xmlns:p14="http://schemas.microsoft.com/office/powerpoint/2010/main" val="340676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7DCFE613-71A0-4242-B001-6D0121BF345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5317" y="448837"/>
            <a:ext cx="4373567" cy="377976"/>
          </a:xfrm>
          <a:solidFill>
            <a:schemeClr val="bg1"/>
          </a:solidFill>
          <a:ln w="19050">
            <a:solidFill>
              <a:sysClr val="windowText" lastClr="000000">
                <a:lumMod val="75000"/>
                <a:lumOff val="25000"/>
              </a:sysClr>
            </a:solidFill>
          </a:ln>
        </p:spPr>
        <p:txBody>
          <a:bodyPr vert="horz" wrap="square" lIns="91440" tIns="45720" rIns="91440" bIns="45720" rtlCol="0">
            <a:spAutoFit/>
          </a:bodyPr>
          <a:lstStyle/>
          <a:p>
            <a:pPr algn="ctr"/>
            <a:r>
              <a:rPr lang="zh-TW" altLang="en-US" dirty="0"/>
              <a:t>如何成為一名正式的「師資生」</a:t>
            </a:r>
            <a:r>
              <a:rPr lang="en-MY" altLang="zh-TW" dirty="0"/>
              <a:t>?</a:t>
            </a:r>
            <a:endParaRPr lang="zh-TW" altLang="en-US" dirty="0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A8E4657-4575-4EF1-ABB9-4BDC646009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58733" y="478192"/>
            <a:ext cx="2313167" cy="286232"/>
          </a:xfrm>
        </p:spPr>
        <p:txBody>
          <a:bodyPr/>
          <a:lstStyle/>
          <a:p>
            <a:r>
              <a:rPr lang="zh-CN" altLang="en-US" dirty="0"/>
              <a:t>修習教育學程</a:t>
            </a:r>
            <a:endParaRPr lang="en-MY" dirty="0"/>
          </a:p>
        </p:txBody>
      </p:sp>
      <p:sp>
        <p:nvSpPr>
          <p:cNvPr id="15" name="文字方塊 8">
            <a:extLst>
              <a:ext uri="{FF2B5EF4-FFF2-40B4-BE49-F238E27FC236}">
                <a16:creationId xmlns:a16="http://schemas.microsoft.com/office/drawing/2014/main" id="{9410CECA-C2EB-4F27-8881-EA090BAF96BF}"/>
              </a:ext>
            </a:extLst>
          </p:cNvPr>
          <p:cNvSpPr txBox="1"/>
          <p:nvPr/>
        </p:nvSpPr>
        <p:spPr>
          <a:xfrm>
            <a:off x="637177" y="1535655"/>
            <a:ext cx="2335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14</a:t>
            </a:r>
            <a:r>
              <a:rPr lang="zh-TW" altLang="en-US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個師培學系學生</a:t>
            </a:r>
          </a:p>
        </p:txBody>
      </p:sp>
      <p:cxnSp>
        <p:nvCxnSpPr>
          <p:cNvPr id="16" name="直線接點 9">
            <a:extLst>
              <a:ext uri="{FF2B5EF4-FFF2-40B4-BE49-F238E27FC236}">
                <a16:creationId xmlns:a16="http://schemas.microsoft.com/office/drawing/2014/main" id="{8209A6D5-CA71-4FB2-83C1-257D337EABD0}"/>
              </a:ext>
            </a:extLst>
          </p:cNvPr>
          <p:cNvCxnSpPr>
            <a:cxnSpLocks/>
          </p:cNvCxnSpPr>
          <p:nvPr/>
        </p:nvCxnSpPr>
        <p:spPr>
          <a:xfrm>
            <a:off x="698087" y="1970691"/>
            <a:ext cx="2170241" cy="0"/>
          </a:xfrm>
          <a:prstGeom prst="line">
            <a:avLst/>
          </a:prstGeom>
          <a:ln w="38100" cap="rnd">
            <a:solidFill>
              <a:srgbClr val="F2C2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格 31">
            <a:extLst>
              <a:ext uri="{FF2B5EF4-FFF2-40B4-BE49-F238E27FC236}">
                <a16:creationId xmlns:a16="http://schemas.microsoft.com/office/drawing/2014/main" id="{5FE46FF7-2708-4651-B38F-117C1CA2E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164563"/>
              </p:ext>
            </p:extLst>
          </p:nvPr>
        </p:nvGraphicFramePr>
        <p:xfrm>
          <a:off x="849631" y="2899409"/>
          <a:ext cx="5511204" cy="404781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01943">
                  <a:extLst>
                    <a:ext uri="{9D8B030D-6E8A-4147-A177-3AD203B41FA5}">
                      <a16:colId xmlns:a16="http://schemas.microsoft.com/office/drawing/2014/main" val="2172113288"/>
                    </a:ext>
                  </a:extLst>
                </a:gridCol>
                <a:gridCol w="1770323">
                  <a:extLst>
                    <a:ext uri="{9D8B030D-6E8A-4147-A177-3AD203B41FA5}">
                      <a16:colId xmlns:a16="http://schemas.microsoft.com/office/drawing/2014/main" val="381189390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61403577"/>
                    </a:ext>
                  </a:extLst>
                </a:gridCol>
                <a:gridCol w="1438738">
                  <a:extLst>
                    <a:ext uri="{9D8B030D-6E8A-4147-A177-3AD203B41FA5}">
                      <a16:colId xmlns:a16="http://schemas.microsoft.com/office/drawing/2014/main" val="602540123"/>
                    </a:ext>
                  </a:extLst>
                </a:gridCol>
              </a:tblGrid>
              <a:tr h="759022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方法</a:t>
                      </a: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大一上申請外加師資生</a:t>
                      </a: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大一下參加所屬學系師培生甄選</a:t>
                      </a:r>
                      <a:endParaRPr lang="en-MY" altLang="zh-TW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大二上或大三上參加師培中心甄選</a:t>
                      </a: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143208"/>
                  </a:ext>
                </a:extLst>
              </a:tr>
              <a:tr h="56200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對象</a:t>
                      </a: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符合外加師資生申請資格之大一新生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大一新生</a:t>
                      </a:r>
                      <a:endParaRPr lang="en-MY" altLang="zh-TW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大二、大三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472243"/>
                  </a:ext>
                </a:extLst>
              </a:tr>
              <a:tr h="77275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辦理時間</a:t>
                      </a: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約為大一上</a:t>
                      </a:r>
                      <a:br>
                        <a:rPr lang="en-MY" altLang="zh-TW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</a:b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約為大一下</a:t>
                      </a:r>
                      <a:br>
                        <a:rPr lang="en-MY" altLang="zh-TW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</a:br>
                      <a:r>
                        <a:rPr lang="en-US" altLang="zh-TW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2~3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月</a:t>
                      </a:r>
                      <a:endParaRPr lang="en-MY" altLang="zh-TW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每年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10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月公告簡章及受理報名、</a:t>
                      </a:r>
                      <a:r>
                        <a:rPr lang="en-US" altLang="zh-TW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11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月底或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12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月初口試、隔年</a:t>
                      </a:r>
                      <a:r>
                        <a:rPr 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月放榜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173918"/>
                  </a:ext>
                </a:extLst>
              </a:tr>
              <a:tr h="106292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取得資格學期</a:t>
                      </a: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依師培中心公告辦理申請，</a:t>
                      </a:r>
                      <a:r>
                        <a:rPr lang="zh-TW" altLang="en-US" sz="1000" kern="1200" spc="2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由師培中心函</a:t>
                      </a: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報教育部。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若經教育部審核通過，大一上具師資生資格。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依各系規定辦理，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若甄選通過，大二上具師資生資格。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若通過，大二下或大三下具師資生資格。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890309"/>
                  </a:ext>
                </a:extLst>
              </a:tr>
              <a:tr h="87812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b="1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相關辦法</a:t>
                      </a:r>
                      <a:endParaRPr lang="en-MY" sz="1000" b="1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kern="1200" spc="22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逕向所屬師培</a:t>
                      </a:r>
                      <a:br>
                        <a:rPr lang="en-MY" altLang="zh-TW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</a:br>
                      <a:r>
                        <a:rPr lang="zh-TW" altLang="en-US" sz="1000" kern="1200" spc="220" dirty="0">
                          <a:solidFill>
                            <a:srgbClr val="404040"/>
                          </a:solidFill>
                          <a:latin typeface="Arial" panose="020B0604020202020204" pitchFamily="34" charset="0"/>
                          <a:ea typeface="微软雅黑"/>
                          <a:cs typeface="Arial" panose="020B0604020202020204" pitchFamily="34" charset="0"/>
                        </a:rPr>
                        <a:t>學系查詢</a:t>
                      </a: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30000"/>
                        </a:lnSpc>
                      </a:pPr>
                      <a:endParaRPr lang="en-MY" sz="1000" kern="1200" spc="220" dirty="0">
                        <a:solidFill>
                          <a:srgbClr val="404040"/>
                        </a:solidFill>
                        <a:latin typeface="Arial" panose="020B0604020202020204" pitchFamily="34" charset="0"/>
                        <a:ea typeface="微软雅黑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475553"/>
                  </a:ext>
                </a:extLst>
              </a:tr>
            </a:tbl>
          </a:graphicData>
        </a:graphic>
      </p:graphicFrame>
      <p:sp>
        <p:nvSpPr>
          <p:cNvPr id="8" name="文字方塊 1">
            <a:extLst>
              <a:ext uri="{FF2B5EF4-FFF2-40B4-BE49-F238E27FC236}">
                <a16:creationId xmlns:a16="http://schemas.microsoft.com/office/drawing/2014/main" id="{86AA4D01-8EE0-4FF3-B6C9-9E1BED36923F}"/>
              </a:ext>
            </a:extLst>
          </p:cNvPr>
          <p:cNvSpPr txBox="1"/>
          <p:nvPr/>
        </p:nvSpPr>
        <p:spPr>
          <a:xfrm>
            <a:off x="673398" y="2146895"/>
            <a:ext cx="5511204" cy="7525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2400" spc="300">
                <a:solidFill>
                  <a:srgbClr val="40404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zh-CN" altLang="en-US" sz="1100" spc="220" dirty="0">
                <a:solidFill>
                  <a:schemeClr val="tx1"/>
                </a:solidFill>
              </a:rPr>
              <a:t>包括</a:t>
            </a:r>
            <a:r>
              <a:rPr lang="zh-TW" altLang="en-US" sz="1100" spc="220" dirty="0">
                <a:solidFill>
                  <a:schemeClr val="tx1"/>
                </a:solidFill>
              </a:rPr>
              <a:t>輔諮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en-US" altLang="zh-CN" sz="1100" spc="220" dirty="0">
                <a:solidFill>
                  <a:schemeClr val="tx1"/>
                </a:solidFill>
              </a:rPr>
              <a:t>(</a:t>
            </a:r>
            <a:r>
              <a:rPr lang="zh-TW" altLang="en-US" sz="1100" spc="220" dirty="0">
                <a:solidFill>
                  <a:schemeClr val="tx1"/>
                </a:solidFill>
              </a:rPr>
              <a:t>學校輔導與諮商組</a:t>
            </a:r>
            <a:r>
              <a:rPr lang="en-US" altLang="zh-TW" sz="1100" spc="220" dirty="0">
                <a:solidFill>
                  <a:schemeClr val="tx1"/>
                </a:solidFill>
              </a:rPr>
              <a:t>(</a:t>
            </a:r>
            <a:r>
              <a:rPr lang="zh-TW" altLang="en-US" sz="1100" spc="220" dirty="0">
                <a:solidFill>
                  <a:schemeClr val="tx1"/>
                </a:solidFill>
              </a:rPr>
              <a:t>甲班</a:t>
            </a:r>
            <a:r>
              <a:rPr lang="en-US" altLang="zh-TW" sz="1100" spc="220">
                <a:solidFill>
                  <a:schemeClr val="tx1"/>
                </a:solidFill>
              </a:rPr>
              <a:t>))</a:t>
            </a:r>
            <a:r>
              <a:rPr lang="zh-TW" altLang="en-US" sz="1100" spc="220" dirty="0">
                <a:solidFill>
                  <a:schemeClr val="tx1"/>
                </a:solidFill>
              </a:rPr>
              <a:t>、特教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、公育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、物理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、化學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、數學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、生物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、工教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、財金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、國文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、英語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、地理</a:t>
            </a:r>
            <a:r>
              <a:rPr lang="zh-CN" altLang="en-US" sz="1100" spc="220" dirty="0">
                <a:solidFill>
                  <a:schemeClr val="tx1"/>
                </a:solidFill>
              </a:rPr>
              <a:t>系</a:t>
            </a:r>
            <a:r>
              <a:rPr lang="zh-TW" altLang="en-US" sz="1100" spc="220" dirty="0">
                <a:solidFill>
                  <a:schemeClr val="tx1"/>
                </a:solidFill>
              </a:rPr>
              <a:t>、美術</a:t>
            </a:r>
            <a:r>
              <a:rPr lang="zh-CN" altLang="en-US" sz="1100" spc="220" dirty="0">
                <a:solidFill>
                  <a:schemeClr val="tx1"/>
                </a:solidFill>
              </a:rPr>
              <a:t>系及</a:t>
            </a:r>
            <a:r>
              <a:rPr lang="zh-TW" altLang="en-US" sz="1100" spc="220" dirty="0">
                <a:solidFill>
                  <a:schemeClr val="tx1"/>
                </a:solidFill>
              </a:rPr>
              <a:t>運動</a:t>
            </a:r>
            <a:r>
              <a:rPr lang="zh-CN" altLang="en-US" sz="1100" spc="220" dirty="0">
                <a:solidFill>
                  <a:schemeClr val="tx1"/>
                </a:solidFill>
              </a:rPr>
              <a:t>系學生。</a:t>
            </a:r>
            <a:endParaRPr lang="en-MY" altLang="zh-TW" sz="1100" spc="220" dirty="0">
              <a:solidFill>
                <a:schemeClr val="tx1"/>
              </a:solidFill>
            </a:endParaRPr>
          </a:p>
        </p:txBody>
      </p:sp>
      <p:sp>
        <p:nvSpPr>
          <p:cNvPr id="31" name="文字方塊 8">
            <a:extLst>
              <a:ext uri="{FF2B5EF4-FFF2-40B4-BE49-F238E27FC236}">
                <a16:creationId xmlns:a16="http://schemas.microsoft.com/office/drawing/2014/main" id="{026E0F53-7F38-41EC-A138-9971BE82B66D}"/>
              </a:ext>
            </a:extLst>
          </p:cNvPr>
          <p:cNvSpPr txBox="1"/>
          <p:nvPr/>
        </p:nvSpPr>
        <p:spPr>
          <a:xfrm>
            <a:off x="637177" y="7107038"/>
            <a:ext cx="2592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非</a:t>
            </a:r>
            <a:r>
              <a:rPr lang="en-US" altLang="zh-TW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14</a:t>
            </a:r>
            <a:r>
              <a:rPr lang="zh-TW" altLang="en-US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個師培學系學生</a:t>
            </a:r>
          </a:p>
        </p:txBody>
      </p:sp>
      <p:cxnSp>
        <p:nvCxnSpPr>
          <p:cNvPr id="32" name="直線接點 9">
            <a:extLst>
              <a:ext uri="{FF2B5EF4-FFF2-40B4-BE49-F238E27FC236}">
                <a16:creationId xmlns:a16="http://schemas.microsoft.com/office/drawing/2014/main" id="{75C0C161-BC74-4D76-AC63-230C88F1E3D0}"/>
              </a:ext>
            </a:extLst>
          </p:cNvPr>
          <p:cNvCxnSpPr>
            <a:cxnSpLocks/>
          </p:cNvCxnSpPr>
          <p:nvPr/>
        </p:nvCxnSpPr>
        <p:spPr>
          <a:xfrm>
            <a:off x="698087" y="7542074"/>
            <a:ext cx="2388013" cy="0"/>
          </a:xfrm>
          <a:prstGeom prst="line">
            <a:avLst/>
          </a:prstGeom>
          <a:ln w="38100" cap="rnd">
            <a:solidFill>
              <a:srgbClr val="F2C2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1">
            <a:extLst>
              <a:ext uri="{FF2B5EF4-FFF2-40B4-BE49-F238E27FC236}">
                <a16:creationId xmlns:a16="http://schemas.microsoft.com/office/drawing/2014/main" id="{40D66615-3FDD-4C0F-B730-5506FAB54D90}"/>
              </a:ext>
            </a:extLst>
          </p:cNvPr>
          <p:cNvSpPr txBox="1"/>
          <p:nvPr/>
        </p:nvSpPr>
        <p:spPr>
          <a:xfrm>
            <a:off x="673398" y="7718278"/>
            <a:ext cx="5511204" cy="2906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2400" spc="300">
                <a:solidFill>
                  <a:srgbClr val="40404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zh-TW" altLang="en-US" sz="1100" spc="220" dirty="0"/>
              <a:t>只能選擇參加師培中心主辦的教育學程甄選。 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459" y="6120393"/>
            <a:ext cx="803910" cy="803910"/>
          </a:xfrm>
          <a:prstGeom prst="rect">
            <a:avLst/>
          </a:prstGeom>
        </p:spPr>
      </p:pic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430EA689-6802-410B-A934-9B1DD124A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92427"/>
              </p:ext>
            </p:extLst>
          </p:nvPr>
        </p:nvGraphicFramePr>
        <p:xfrm>
          <a:off x="853440" y="2905760"/>
          <a:ext cx="208280" cy="29718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3884096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739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49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7DCFE613-71A0-4242-B001-6D0121BF345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5317" y="448837"/>
            <a:ext cx="1911549" cy="377976"/>
          </a:xfrm>
          <a:solidFill>
            <a:schemeClr val="bg1"/>
          </a:solidFill>
          <a:ln w="19050">
            <a:solidFill>
              <a:sysClr val="windowText" lastClr="000000">
                <a:lumMod val="75000"/>
                <a:lumOff val="25000"/>
              </a:sysClr>
            </a:solidFill>
          </a:ln>
        </p:spPr>
        <p:txBody>
          <a:bodyPr vert="horz" wrap="square" lIns="91440" tIns="45720" rIns="91440" bIns="45720" rtlCol="0">
            <a:spAutoFit/>
          </a:bodyPr>
          <a:lstStyle/>
          <a:p>
            <a:pPr algn="ctr"/>
            <a:r>
              <a:rPr lang="zh-TW" altLang="en-US" dirty="0"/>
              <a:t>外加師資生</a:t>
            </a:r>
            <a:endParaRPr lang="en-MY" dirty="0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A8E4657-4575-4EF1-ABB9-4BDC646009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58733" y="478192"/>
            <a:ext cx="2313167" cy="286232"/>
          </a:xfrm>
        </p:spPr>
        <p:txBody>
          <a:bodyPr/>
          <a:lstStyle/>
          <a:p>
            <a:r>
              <a:rPr lang="zh-CN" altLang="en-US" dirty="0"/>
              <a:t>修習教育學程</a:t>
            </a:r>
            <a:endParaRPr lang="en-MY" dirty="0"/>
          </a:p>
        </p:txBody>
      </p:sp>
      <p:grpSp>
        <p:nvGrpSpPr>
          <p:cNvPr id="12" name="群組 7">
            <a:extLst>
              <a:ext uri="{FF2B5EF4-FFF2-40B4-BE49-F238E27FC236}">
                <a16:creationId xmlns:a16="http://schemas.microsoft.com/office/drawing/2014/main" id="{44D9C947-2382-4B70-9E09-7CFCCF5AB6E8}"/>
              </a:ext>
            </a:extLst>
          </p:cNvPr>
          <p:cNvGrpSpPr/>
          <p:nvPr/>
        </p:nvGrpSpPr>
        <p:grpSpPr>
          <a:xfrm>
            <a:off x="637177" y="1535655"/>
            <a:ext cx="2492990" cy="435036"/>
            <a:chOff x="2772763" y="1444380"/>
            <a:chExt cx="2492990" cy="435036"/>
          </a:xfrm>
        </p:grpSpPr>
        <p:sp>
          <p:nvSpPr>
            <p:cNvPr id="15" name="文字方塊 8">
              <a:extLst>
                <a:ext uri="{FF2B5EF4-FFF2-40B4-BE49-F238E27FC236}">
                  <a16:creationId xmlns:a16="http://schemas.microsoft.com/office/drawing/2014/main" id="{9410CECA-C2EB-4F27-8881-EA090BAF96BF}"/>
                </a:ext>
              </a:extLst>
            </p:cNvPr>
            <p:cNvSpPr txBox="1"/>
            <p:nvPr/>
          </p:nvSpPr>
          <p:spPr>
            <a:xfrm>
              <a:off x="2772763" y="1444380"/>
              <a:ext cx="24929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b="1" spc="400" dirty="0">
                  <a:solidFill>
                    <a:srgbClr val="40404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外加師資生申請資格</a:t>
              </a:r>
              <a:endParaRPr lang="zh-CN" altLang="en-US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cxnSp>
          <p:nvCxnSpPr>
            <p:cNvPr id="16" name="直線接點 9">
              <a:extLst>
                <a:ext uri="{FF2B5EF4-FFF2-40B4-BE49-F238E27FC236}">
                  <a16:creationId xmlns:a16="http://schemas.microsoft.com/office/drawing/2014/main" id="{8209A6D5-CA71-4FB2-83C1-257D337EABD0}"/>
                </a:ext>
              </a:extLst>
            </p:cNvPr>
            <p:cNvCxnSpPr>
              <a:cxnSpLocks/>
            </p:cNvCxnSpPr>
            <p:nvPr/>
          </p:nvCxnSpPr>
          <p:spPr>
            <a:xfrm>
              <a:off x="2833673" y="1879416"/>
              <a:ext cx="2290646" cy="0"/>
            </a:xfrm>
            <a:prstGeom prst="line">
              <a:avLst/>
            </a:prstGeom>
            <a:ln w="38100" cap="rnd">
              <a:solidFill>
                <a:srgbClr val="F2C2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文字方塊 1">
            <a:extLst>
              <a:ext uri="{FF2B5EF4-FFF2-40B4-BE49-F238E27FC236}">
                <a16:creationId xmlns:a16="http://schemas.microsoft.com/office/drawing/2014/main" id="{B82D473C-9987-45B8-9A8D-03B36592CCCB}"/>
              </a:ext>
            </a:extLst>
          </p:cNvPr>
          <p:cNvSpPr txBox="1"/>
          <p:nvPr/>
        </p:nvSpPr>
        <p:spPr>
          <a:xfrm>
            <a:off x="673398" y="2116398"/>
            <a:ext cx="2844502" cy="6581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2400" spc="300">
                <a:solidFill>
                  <a:srgbClr val="40404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</a:pPr>
            <a:r>
              <a:rPr lang="zh-TW" altLang="en-US" sz="1100" b="1" spc="220" dirty="0"/>
              <a:t>條件一：符合規定之入學管道</a:t>
            </a:r>
          </a:p>
          <a:p>
            <a:pPr>
              <a:spcAft>
                <a:spcPts val="1800"/>
              </a:spcAft>
            </a:pPr>
            <a:r>
              <a:rPr lang="zh-TW" altLang="en-US" sz="1100" spc="220" dirty="0"/>
              <a:t>依大學升學優待辦法或相關管道入學。如：香港澳門居民來臺就學辦法、外國學生來臺就學辦法、僑生回國就學及輔導辦法等，透過海外聯合招生、本校海外僑生及港澳生申請入學單獨招生、外國學生（春季班、秋季班）申請入學等管道入學者。</a:t>
            </a:r>
            <a:endParaRPr lang="en-MY" altLang="zh-TW" sz="1100" spc="220" dirty="0"/>
          </a:p>
          <a:p>
            <a:pPr>
              <a:spcAft>
                <a:spcPts val="600"/>
              </a:spcAft>
            </a:pPr>
            <a:r>
              <a:rPr lang="zh-TW" altLang="en-US" sz="1100" b="1" spc="220" dirty="0"/>
              <a:t>條件二：符合所屬師培學系及身份</a:t>
            </a:r>
          </a:p>
          <a:p>
            <a:pPr>
              <a:spcAft>
                <a:spcPts val="1800"/>
              </a:spcAft>
            </a:pPr>
            <a:r>
              <a:rPr lang="zh-TW" altLang="en-US" sz="1100" spc="220" dirty="0"/>
              <a:t>屬</a:t>
            </a:r>
            <a:r>
              <a:rPr lang="en-US" altLang="zh-TW" sz="1100" spc="220" dirty="0"/>
              <a:t>14</a:t>
            </a:r>
            <a:r>
              <a:rPr lang="zh-TW" altLang="en-US" sz="1100" spc="220" dirty="0"/>
              <a:t>個師培學系外加招生名額招收之港澳生、僑生或外籍生等。</a:t>
            </a:r>
          </a:p>
          <a:p>
            <a:pPr>
              <a:spcAft>
                <a:spcPts val="600"/>
              </a:spcAft>
            </a:pPr>
            <a:r>
              <a:rPr lang="zh-TW" altLang="en-US" sz="1100" b="1" spc="220" dirty="0"/>
              <a:t>條件三：於公告期限內提出申請</a:t>
            </a:r>
          </a:p>
          <a:p>
            <a:pPr>
              <a:spcAft>
                <a:spcPts val="1800"/>
              </a:spcAft>
            </a:pPr>
            <a:r>
              <a:rPr lang="zh-TW" altLang="en-US" sz="1100" spc="220" dirty="0"/>
              <a:t>師培中心篩選符合上述資格學生，於大一上學期受理申請，有意願申請者須於公告時間內繳交申請資料</a:t>
            </a:r>
            <a:r>
              <a:rPr lang="zh-CN" altLang="en-US" sz="1100" spc="220" dirty="0"/>
              <a:t>（</a:t>
            </a:r>
            <a:r>
              <a:rPr lang="zh-TW" altLang="en-US" sz="1100" spc="220" dirty="0"/>
              <a:t>身分證明文件與親筆簽名之修習意願書及個人資料提供同意書</a:t>
            </a:r>
            <a:r>
              <a:rPr lang="zh-CN" altLang="en-US" sz="1100" spc="220" dirty="0"/>
              <a:t>）</a:t>
            </a:r>
            <a:r>
              <a:rPr lang="zh-TW" altLang="en-US" sz="1100" spc="220" dirty="0"/>
              <a:t>。</a:t>
            </a:r>
            <a:endParaRPr lang="en-MY" altLang="zh-TW" sz="1100" spc="220" dirty="0"/>
          </a:p>
          <a:p>
            <a:pPr>
              <a:spcAft>
                <a:spcPts val="600"/>
              </a:spcAft>
            </a:pPr>
            <a:r>
              <a:rPr lang="en-US" altLang="zh-TW" sz="1100" b="1" spc="220" dirty="0"/>
              <a:t>※</a:t>
            </a:r>
            <a:r>
              <a:rPr lang="zh-TW" altLang="en-US" sz="1100" b="1" spc="220" dirty="0"/>
              <a:t>外加師資生須由教育部審核通過</a:t>
            </a:r>
          </a:p>
          <a:p>
            <a:pPr>
              <a:spcAft>
                <a:spcPts val="1800"/>
              </a:spcAft>
            </a:pPr>
            <a:r>
              <a:rPr lang="zh-TW" altLang="en-US" sz="1100" spc="220" dirty="0"/>
              <a:t>師培中心彙整上述資料函報教育部，經教育部回覆審核通過之學生，於當學期</a:t>
            </a:r>
            <a:r>
              <a:rPr lang="zh-CN" altLang="en-US" sz="1100" spc="220" dirty="0"/>
              <a:t>（</a:t>
            </a:r>
            <a:r>
              <a:rPr lang="zh-TW" altLang="en-US" sz="1100" spc="220" dirty="0"/>
              <a:t>大一上</a:t>
            </a:r>
            <a:r>
              <a:rPr lang="zh-CN" altLang="en-US" sz="1100" spc="220" dirty="0"/>
              <a:t>）</a:t>
            </a:r>
            <a:r>
              <a:rPr lang="zh-TW" altLang="en-US" sz="1100" spc="220" dirty="0"/>
              <a:t>取得師資生資格。</a:t>
            </a:r>
          </a:p>
          <a:p>
            <a:pPr>
              <a:spcAft>
                <a:spcPts val="1800"/>
              </a:spcAft>
            </a:pPr>
            <a:endParaRPr lang="zh-TW" altLang="en-US" sz="1100" spc="220" dirty="0"/>
          </a:p>
        </p:txBody>
      </p:sp>
      <p:grpSp>
        <p:nvGrpSpPr>
          <p:cNvPr id="62" name="群組 7">
            <a:extLst>
              <a:ext uri="{FF2B5EF4-FFF2-40B4-BE49-F238E27FC236}">
                <a16:creationId xmlns:a16="http://schemas.microsoft.com/office/drawing/2014/main" id="{A81A23B9-6658-4E75-9059-F5ECBB09CB8F}"/>
              </a:ext>
            </a:extLst>
          </p:cNvPr>
          <p:cNvGrpSpPr/>
          <p:nvPr/>
        </p:nvGrpSpPr>
        <p:grpSpPr>
          <a:xfrm>
            <a:off x="3543118" y="1535655"/>
            <a:ext cx="2351556" cy="435036"/>
            <a:chOff x="2772763" y="1444380"/>
            <a:chExt cx="2351556" cy="435036"/>
          </a:xfrm>
        </p:grpSpPr>
        <p:sp>
          <p:nvSpPr>
            <p:cNvPr id="63" name="文字方塊 8">
              <a:extLst>
                <a:ext uri="{FF2B5EF4-FFF2-40B4-BE49-F238E27FC236}">
                  <a16:creationId xmlns:a16="http://schemas.microsoft.com/office/drawing/2014/main" id="{ECCDB2EE-7059-45A5-855F-955AC231A6E1}"/>
                </a:ext>
              </a:extLst>
            </p:cNvPr>
            <p:cNvSpPr txBox="1"/>
            <p:nvPr/>
          </p:nvSpPr>
          <p:spPr>
            <a:xfrm>
              <a:off x="2772763" y="144438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b="1" spc="400" dirty="0">
                  <a:solidFill>
                    <a:srgbClr val="40404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常見問題</a:t>
              </a:r>
            </a:p>
          </p:txBody>
        </p:sp>
        <p:cxnSp>
          <p:nvCxnSpPr>
            <p:cNvPr id="64" name="直線接點 9">
              <a:extLst>
                <a:ext uri="{FF2B5EF4-FFF2-40B4-BE49-F238E27FC236}">
                  <a16:creationId xmlns:a16="http://schemas.microsoft.com/office/drawing/2014/main" id="{5879DA5D-F6C0-45AD-A419-9FF9FC651ED9}"/>
                </a:ext>
              </a:extLst>
            </p:cNvPr>
            <p:cNvCxnSpPr>
              <a:cxnSpLocks/>
            </p:cNvCxnSpPr>
            <p:nvPr/>
          </p:nvCxnSpPr>
          <p:spPr>
            <a:xfrm>
              <a:off x="2833673" y="1879416"/>
              <a:ext cx="2290646" cy="0"/>
            </a:xfrm>
            <a:prstGeom prst="line">
              <a:avLst/>
            </a:prstGeom>
            <a:ln w="38100" cap="rnd">
              <a:solidFill>
                <a:srgbClr val="F2C2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文字方塊 1">
            <a:extLst>
              <a:ext uri="{FF2B5EF4-FFF2-40B4-BE49-F238E27FC236}">
                <a16:creationId xmlns:a16="http://schemas.microsoft.com/office/drawing/2014/main" id="{2BF5E1E5-3EF4-4340-8319-D8B5E381A8A0}"/>
              </a:ext>
            </a:extLst>
          </p:cNvPr>
          <p:cNvSpPr txBox="1"/>
          <p:nvPr/>
        </p:nvSpPr>
        <p:spPr>
          <a:xfrm>
            <a:off x="3579339" y="2116398"/>
            <a:ext cx="2844502" cy="31729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2400" spc="300">
                <a:solidFill>
                  <a:srgbClr val="404040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zh-TW" altLang="en-US" sz="1100" b="1" spc="220" dirty="0">
                <a:solidFill>
                  <a:srgbClr val="FF0000"/>
                </a:solidFill>
              </a:rPr>
              <a:t>師培學系</a:t>
            </a:r>
            <a:r>
              <a:rPr lang="zh-TW" altLang="en-US" sz="1100" b="1" spc="220" dirty="0"/>
              <a:t>大一上、下共有兩種管道成為「師資生」</a:t>
            </a:r>
            <a:endParaRPr lang="en-US" altLang="zh-TW" sz="1100" b="1" spc="220" dirty="0"/>
          </a:p>
          <a:p>
            <a:pPr>
              <a:spcAft>
                <a:spcPts val="1200"/>
              </a:spcAft>
            </a:pPr>
            <a:r>
              <a:rPr lang="zh-TW" altLang="en-US" sz="1100" b="1" spc="220" dirty="0">
                <a:solidFill>
                  <a:srgbClr val="FF0000"/>
                </a:solidFill>
              </a:rPr>
              <a:t>大一上申請外加師資生：</a:t>
            </a:r>
            <a:r>
              <a:rPr lang="zh-TW" altLang="en-US" sz="1100" spc="220" dirty="0"/>
              <a:t>先評估自己是否具足前述三</a:t>
            </a:r>
            <a:r>
              <a:rPr lang="zh-TW" altLang="en-US" sz="1100" spc="220" dirty="0">
                <a:solidFill>
                  <a:schemeClr val="tx1"/>
                </a:solidFill>
              </a:rPr>
              <a:t>個</a:t>
            </a:r>
            <a:r>
              <a:rPr lang="zh-TW" altLang="en-US" sz="1100" spc="220" dirty="0"/>
              <a:t>申請外加師資生資格（</a:t>
            </a:r>
            <a:r>
              <a:rPr lang="zh-TW" altLang="en-US" sz="1100" b="1" spc="220" dirty="0"/>
              <a:t>三個條件缺一不可</a:t>
            </a:r>
            <a:r>
              <a:rPr lang="zh-TW" altLang="en-US" sz="1100" spc="220" dirty="0"/>
              <a:t>）。若具足條件，</a:t>
            </a:r>
            <a:r>
              <a:rPr lang="zh-TW" altLang="en-US" sz="1100" b="1" spc="220" dirty="0"/>
              <a:t>申請後仍要等教育部回覆審核結果才能確定</a:t>
            </a:r>
            <a:r>
              <a:rPr lang="zh-TW" altLang="en-US" sz="1100" spc="220" dirty="0"/>
              <a:t>（過去幾年同時具足前述條件的學生，均通過教育部核定為外加師資生）。</a:t>
            </a:r>
            <a:endParaRPr lang="en-MY" altLang="zh-TW" sz="1100" spc="220" dirty="0"/>
          </a:p>
          <a:p>
            <a:pPr>
              <a:spcAft>
                <a:spcPts val="1200"/>
              </a:spcAft>
            </a:pPr>
            <a:r>
              <a:rPr lang="zh-TW" altLang="en-US" sz="1100" b="1" spc="220" dirty="0">
                <a:solidFill>
                  <a:srgbClr val="FF0000"/>
                </a:solidFill>
              </a:rPr>
              <a:t>大一下參加學系師培生甄選：</a:t>
            </a:r>
          </a:p>
          <a:p>
            <a:pPr>
              <a:spcAft>
                <a:spcPts val="1200"/>
              </a:spcAft>
            </a:pPr>
            <a:r>
              <a:rPr lang="zh-TW" altLang="en-US" sz="1100" spc="220" dirty="0">
                <a:solidFill>
                  <a:schemeClr val="tx1"/>
                </a:solidFill>
              </a:rPr>
              <a:t>師培</a:t>
            </a:r>
            <a:r>
              <a:rPr lang="zh-TW" altLang="en-US" sz="1100" spc="220" dirty="0"/>
              <a:t>學系的甄選時間</a:t>
            </a:r>
            <a:r>
              <a:rPr lang="zh-TW" altLang="en-US" sz="1100" spc="220" dirty="0">
                <a:solidFill>
                  <a:schemeClr val="tx1"/>
                </a:solidFill>
              </a:rPr>
              <a:t>在大一下</a:t>
            </a:r>
            <a:r>
              <a:rPr lang="en-US" altLang="zh-TW" sz="1100" spc="220" dirty="0">
                <a:solidFill>
                  <a:schemeClr val="tx1"/>
                </a:solidFill>
              </a:rPr>
              <a:t>2~3</a:t>
            </a:r>
            <a:r>
              <a:rPr lang="zh-TW" altLang="en-US" sz="1100" spc="220" dirty="0">
                <a:solidFill>
                  <a:schemeClr val="tx1"/>
                </a:solidFill>
              </a:rPr>
              <a:t>月，</a:t>
            </a:r>
            <a:r>
              <a:rPr lang="zh-TW" altLang="en-US" sz="1100" spc="220" dirty="0"/>
              <a:t>放榜時間在大一下</a:t>
            </a:r>
            <a:r>
              <a:rPr lang="en-US" altLang="zh-TW" sz="1100" spc="220" dirty="0"/>
              <a:t>4</a:t>
            </a:r>
            <a:r>
              <a:rPr lang="zh-TW" altLang="en-US" sz="1100" spc="220" dirty="0"/>
              <a:t>月底以前。</a:t>
            </a:r>
            <a:endParaRPr lang="en-MY" altLang="zh-TW" sz="1100" spc="22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8B2DDFF-E426-48A7-AE7C-EC4402B19AF2}"/>
              </a:ext>
            </a:extLst>
          </p:cNvPr>
          <p:cNvSpPr txBox="1"/>
          <p:nvPr/>
        </p:nvSpPr>
        <p:spPr>
          <a:xfrm>
            <a:off x="1373729" y="8659433"/>
            <a:ext cx="4288353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sz="1600" b="1" spc="400" dirty="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若有任何疑問，歡迎洽詢師培中心。</a:t>
            </a:r>
            <a:endParaRPr lang="en-US" altLang="zh-TW" sz="1600" b="1" spc="400" dirty="0">
              <a:solidFill>
                <a:srgbClr val="40404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sz="1050" b="1" spc="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050" b="1" spc="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外加師資生相關問題請洽分機</a:t>
            </a:r>
            <a:r>
              <a:rPr lang="en-US" altLang="zh-TW" sz="1050" b="1" spc="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1102)</a:t>
            </a:r>
          </a:p>
          <a:p>
            <a:pPr algn="ctr"/>
            <a:r>
              <a:rPr lang="en-US" altLang="zh-TW" sz="1050" b="1" spc="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050" b="1" spc="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登記修習或教育學程甄選請洽分機</a:t>
            </a:r>
            <a:r>
              <a:rPr lang="en-US" altLang="zh-TW" sz="1050" b="1" spc="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1122)</a:t>
            </a:r>
            <a:endParaRPr lang="en-MY" sz="1050" b="1" spc="400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2024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2029</TotalTime>
  <Words>1102</Words>
  <Application>Microsoft Office PowerPoint</Application>
  <PresentationFormat>A4 紙張 (210x297 公釐)</PresentationFormat>
  <Paragraphs>73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Microsoft YaHei</vt:lpstr>
      <vt:lpstr>Microsoft YaHei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學積 陳</dc:creator>
  <cp:lastModifiedBy>user</cp:lastModifiedBy>
  <cp:revision>46</cp:revision>
  <cp:lastPrinted>2024-09-04T05:45:31Z</cp:lastPrinted>
  <dcterms:created xsi:type="dcterms:W3CDTF">2020-09-23T07:27:22Z</dcterms:created>
  <dcterms:modified xsi:type="dcterms:W3CDTF">2024-09-04T06:04:38Z</dcterms:modified>
</cp:coreProperties>
</file>